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34"/>
  </p:notesMasterIdLst>
  <p:sldIdLst>
    <p:sldId id="256" r:id="rId6"/>
    <p:sldId id="392" r:id="rId7"/>
    <p:sldId id="301" r:id="rId8"/>
    <p:sldId id="366" r:id="rId9"/>
    <p:sldId id="353" r:id="rId10"/>
    <p:sldId id="396" r:id="rId11"/>
    <p:sldId id="395" r:id="rId12"/>
    <p:sldId id="379" r:id="rId13"/>
    <p:sldId id="378" r:id="rId14"/>
    <p:sldId id="380" r:id="rId15"/>
    <p:sldId id="381" r:id="rId16"/>
    <p:sldId id="383" r:id="rId17"/>
    <p:sldId id="384" r:id="rId18"/>
    <p:sldId id="385" r:id="rId19"/>
    <p:sldId id="386" r:id="rId20"/>
    <p:sldId id="387" r:id="rId21"/>
    <p:sldId id="394" r:id="rId22"/>
    <p:sldId id="389" r:id="rId23"/>
    <p:sldId id="393" r:id="rId24"/>
    <p:sldId id="397" r:id="rId25"/>
    <p:sldId id="388" r:id="rId26"/>
    <p:sldId id="369" r:id="rId27"/>
    <p:sldId id="368" r:id="rId28"/>
    <p:sldId id="370" r:id="rId29"/>
    <p:sldId id="371" r:id="rId30"/>
    <p:sldId id="372" r:id="rId31"/>
    <p:sldId id="377" r:id="rId32"/>
    <p:sldId id="367" r:id="rId3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Hill" initials="WH" lastIdx="1" clrIdx="0">
    <p:extLst>
      <p:ext uri="{19B8F6BF-5375-455C-9EA6-DF929625EA0E}">
        <p15:presenceInfo xmlns:p15="http://schemas.microsoft.com/office/powerpoint/2012/main" userId="S::bhill@vion.com::da8337a5-e093-475a-becb-39eafac765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B3"/>
    <a:srgbClr val="75222E"/>
    <a:srgbClr val="006FC8"/>
    <a:srgbClr val="00ADF3"/>
    <a:srgbClr val="003974"/>
    <a:srgbClr val="3C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2"/>
    <p:restoredTop sz="93722" autoAdjust="0"/>
  </p:normalViewPr>
  <p:slideViewPr>
    <p:cSldViewPr snapToGrid="0">
      <p:cViewPr>
        <p:scale>
          <a:sx n="192" d="100"/>
          <a:sy n="192" d="100"/>
        </p:scale>
        <p:origin x="600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1F4D-DA0F-4CAB-94E2-82757E17107B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34B5-68F3-4838-9589-82197D1B0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68421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24859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3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=LsK-xG1cLYA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34B5-68F3-4838-9589-82197D1B08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6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312824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791537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848765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58265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569311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018452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8286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76636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35745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3483774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610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417115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525745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99998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1720334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244161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7775369" cy="1790700"/>
          </a:xfrm>
        </p:spPr>
        <p:txBody>
          <a:bodyPr anchor="b"/>
          <a:lstStyle>
            <a:lvl1pPr algn="l">
              <a:defRPr sz="45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631" y="2784653"/>
            <a:ext cx="777536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5631" y="2691847"/>
            <a:ext cx="682286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1" cy="3405187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38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6"/>
            <a:ext cx="8229601" cy="3062641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964406"/>
            <a:ext cx="8229601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2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9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2144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6"/>
            <a:ext cx="4000500" cy="3059008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3" y="1440656"/>
            <a:ext cx="4000500" cy="3062815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964406"/>
            <a:ext cx="4000500" cy="39290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3" y="962978"/>
            <a:ext cx="4000500" cy="39433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31982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176279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166998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4"/>
            <a:ext cx="1927575" cy="76009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34741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999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>
                <a:solidFill>
                  <a:schemeClr val="tx2"/>
                </a:solidFill>
              </a:defRPr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5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93130"/>
            <a:ext cx="8229601" cy="76009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11420"/>
            <a:ext cx="8229601" cy="353815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1999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499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1" cy="2473214"/>
          </a:xfrm>
          <a:prstGeom prst="rect">
            <a:avLst/>
          </a:prstGeom>
        </p:spPr>
        <p:txBody>
          <a:bodyPr lIns="0"/>
          <a:lstStyle>
            <a:lvl1pPr marL="257158" indent="-257158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999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750"/>
              </a:spcAft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033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3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9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58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29" y="-3304"/>
            <a:ext cx="9169141" cy="5152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/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9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 Photo Titl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" y="889"/>
            <a:ext cx="9142421" cy="514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164116"/>
            <a:ext cx="4777740" cy="169519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178969"/>
            <a:ext cx="4777740" cy="1035844"/>
          </a:xfrm>
        </p:spPr>
        <p:txBody>
          <a:bodyPr>
            <a:normAutofit/>
          </a:bodyPr>
          <a:lstStyle>
            <a:lvl1pPr marL="0" indent="0">
              <a:lnSpc>
                <a:spcPct val="85000"/>
              </a:lnSpc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88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3" y="-7855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5933" y="375807"/>
            <a:ext cx="8246745" cy="2034540"/>
          </a:xfrm>
          <a:prstGeom prst="rect">
            <a:avLst/>
          </a:prstGeom>
          <a:noFill/>
          <a:effectLst/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Divider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9" y="4591689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28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4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374431"/>
            <a:ext cx="8246745" cy="203591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137160" anchor="b" anchorCtr="0">
            <a:no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499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4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320290" y="1291375"/>
            <a:ext cx="6633209" cy="1290783"/>
          </a:xfrm>
        </p:spPr>
        <p:txBody>
          <a:bodyPr anchor="b">
            <a:normAutofit/>
          </a:bodyPr>
          <a:lstStyle>
            <a:lvl1pPr algn="l">
              <a:defRPr sz="4000"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0290" y="2734340"/>
            <a:ext cx="6633209" cy="124182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20290" y="2641534"/>
            <a:ext cx="6633209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5"/>
          <a:stretch/>
        </p:blipFill>
        <p:spPr>
          <a:xfrm>
            <a:off x="1" y="-1"/>
            <a:ext cx="9230465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88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rsonalized Ad Placemen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5876"/>
            <a:ext cx="9144000" cy="515937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star Image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58871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armacy - Cardinal Health -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193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74"/>
            <a:ext cx="9153853" cy="51442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714" y="1"/>
            <a:ext cx="9147714" cy="5162399"/>
            <a:chOff x="-5943" y="0"/>
            <a:chExt cx="14636343" cy="825983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43" y="0"/>
              <a:ext cx="14630401" cy="825983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cient Case Study 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8819"/>
            <a:ext cx="9143999" cy="5152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" y="-8818"/>
            <a:ext cx="9144001" cy="51623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hoto Layou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1" y="-1"/>
            <a:ext cx="9163141" cy="5143501"/>
            <a:chOff x="-1" y="-1"/>
            <a:chExt cx="14661025" cy="8229601"/>
          </a:xfrm>
        </p:grpSpPr>
        <p:pic>
          <p:nvPicPr>
            <p:cNvPr id="4" name="Picture 3" descr="Utility.ElectricPowerLines.jpg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4661025" cy="82296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375"/>
                </a:spcBef>
              </a:pPr>
              <a:endParaRPr lang="en-US" sz="1750" dirty="0" err="1">
                <a:solidFill>
                  <a:schemeClr val="tx2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084" y="-53806"/>
            <a:ext cx="9294993" cy="52476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1059657"/>
            <a:ext cx="4810125" cy="2952749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7150" bIns="57150" rtlCol="0" anchor="t" anchorCtr="0"/>
          <a:lstStyle/>
          <a:p>
            <a:pPr algn="l"/>
            <a:endParaRPr lang="en-US" sz="1237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525933" y="1555365"/>
            <a:ext cx="4777740" cy="1303947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182880" rIns="0" bIns="137160" anchor="b" anchorCtr="0">
            <a:spAutoFit/>
          </a:bodyPr>
          <a:lstStyle>
            <a:lvl1pPr marL="0" indent="0" algn="l" defTabSz="340498">
              <a:lnSpc>
                <a:spcPct val="85000"/>
              </a:lnSpc>
              <a:spcAft>
                <a:spcPts val="0"/>
              </a:spcAft>
              <a:tabLst/>
              <a:defRPr sz="3749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25934" y="2858762"/>
            <a:ext cx="4777740" cy="721201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>
            <a:no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25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8" y="4384342"/>
            <a:ext cx="13716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953108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10" y="2136098"/>
            <a:ext cx="5180038" cy="1108476"/>
          </a:xfrm>
        </p:spPr>
        <p:txBody>
          <a:bodyPr>
            <a:normAutofit/>
          </a:bodyPr>
          <a:lstStyle>
            <a:lvl1pPr marL="0" indent="0" algn="l" defTabSz="340554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2687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Company Name Goes Here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88" b="1" spc="-53" dirty="0">
                <a:solidFill>
                  <a:schemeClr val="bg2"/>
                </a:solidFill>
                <a:latin typeface="+mn-lt"/>
              </a:rPr>
              <a:t> </a:t>
            </a:r>
            <a:fld id="{9484F7A5-6A8F-8446-A111-2677E1911D97}" type="slidenum">
              <a:rPr lang="en-US" sz="688" b="1" spc="-53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88" dirty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" y="1953101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lvl="0" algn="ctr"/>
            <a:endParaRPr lang="en-US" sz="1237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View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876" y="1028700"/>
            <a:ext cx="5487829" cy="754380"/>
          </a:xfrm>
        </p:spPr>
        <p:txBody>
          <a:bodyPr anchor="b">
            <a:normAutofit/>
          </a:bodyPr>
          <a:lstStyle>
            <a:lvl1pPr marL="0" algn="l" defTabSz="34293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124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(maximum two lines)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7478" y="1954530"/>
            <a:ext cx="628356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93" y="1"/>
            <a:ext cx="205793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  <a:latin typeface="Arial"/>
                <a:ea typeface="ＭＳ Ｐゴシック" charset="0"/>
                <a:cs typeface="ＭＳ Ｐゴシック" charset="0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8875" y="2160270"/>
            <a:ext cx="6173808" cy="24003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9144001" cy="617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9143999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1" tIns="34296" rIns="68591" bIns="34296" rtlCol="0" anchor="ctr"/>
          <a:lstStyle/>
          <a:p>
            <a:pPr algn="ctr"/>
            <a:endParaRPr lang="en-US" sz="1237" dirty="0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889" y="1"/>
            <a:ext cx="4922166" cy="480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342935" rtl="0" eaLnBrk="1" fontAlgn="base" hangingPunct="1">
              <a:spcBef>
                <a:spcPct val="0"/>
              </a:spcBef>
              <a:spcAft>
                <a:spcPct val="0"/>
              </a:spcAft>
              <a:defRPr lang="en-US" sz="14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fld id="{9484F7A5-6A8F-8446-A111-2677E1911D97}" type="slidenum">
              <a:rPr lang="en-US" sz="688" b="1" spc="-53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66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74" y="4450104"/>
            <a:ext cx="1147404" cy="569214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903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560091" y="4450104"/>
            <a:ext cx="1147404" cy="569214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88" b="1" spc="-53" dirty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688" b="1" spc="-53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688" b="1" spc="-5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241336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688" dirty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7260"/>
            <a:ext cx="872490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4" y="4687979"/>
            <a:ext cx="1105865" cy="236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37260"/>
            <a:ext cx="42862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7260"/>
            <a:ext cx="4324350" cy="3695463"/>
          </a:xfrm>
        </p:spPr>
        <p:txBody>
          <a:bodyPr/>
          <a:lstStyle>
            <a:lvl1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defRPr b="0" i="0">
                <a:solidFill>
                  <a:srgbClr val="3C3934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13784"/>
            <a:ext cx="8724900" cy="675165"/>
          </a:xfrm>
        </p:spPr>
        <p:txBody>
          <a:bodyPr/>
          <a:lstStyle>
            <a:lvl1pPr>
              <a:defRPr b="1" i="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822206"/>
            <a:ext cx="8724900" cy="0"/>
          </a:xfrm>
          <a:prstGeom prst="line">
            <a:avLst/>
          </a:prstGeom>
          <a:ln w="38100">
            <a:solidFill>
              <a:srgbClr val="3C3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7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1" r:id="rId3"/>
    <p:sldLayoutId id="2147483662" r:id="rId4"/>
    <p:sldLayoutId id="2147483678" r:id="rId5"/>
    <p:sldLayoutId id="2147483682" r:id="rId6"/>
    <p:sldLayoutId id="2147483664" r:id="rId7"/>
    <p:sldLayoutId id="2147483679" r:id="rId8"/>
    <p:sldLayoutId id="2147483683" r:id="rId9"/>
    <p:sldLayoutId id="2147483666" r:id="rId10"/>
    <p:sldLayoutId id="2147483680" r:id="rId11"/>
    <p:sldLayoutId id="2147483684" r:id="rId12"/>
    <p:sldLayoutId id="2147483677" r:id="rId13"/>
    <p:sldLayoutId id="2147483685" r:id="rId14"/>
    <p:sldLayoutId id="2147483686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52475" cy="51434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1" y="192144"/>
            <a:ext cx="8229203" cy="7600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1" y="1091565"/>
            <a:ext cx="8229203" cy="3411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9878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878">
              <a:lnSpc>
                <a:spcPct val="90000"/>
              </a:lnSpc>
            </a:pPr>
            <a:fld id="{9484F7A5-6A8F-8446-A111-2677E1911D97}" type="slidenum">
              <a:rPr lang="en-US" sz="750" b="0" spc="-53" smtClean="0">
                <a:solidFill>
                  <a:schemeClr val="accent4">
                    <a:lumMod val="50000"/>
                  </a:schemeClr>
                </a:solidFill>
              </a:rPr>
              <a:pPr defTabSz="342878">
                <a:lnSpc>
                  <a:spcPct val="90000"/>
                </a:lnSpc>
              </a:pPr>
              <a:t>‹#›</a:t>
            </a:fld>
            <a:endParaRPr lang="en-US" sz="75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4401" y="4857355"/>
            <a:ext cx="2407064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675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675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41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878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878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756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634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513" algn="l" defTabSz="342878" rtl="0" eaLnBrk="1" fontAlgn="base" hangingPunct="1">
        <a:spcBef>
          <a:spcPct val="0"/>
        </a:spcBef>
        <a:spcAft>
          <a:spcPct val="0"/>
        </a:spcAft>
        <a:defRPr sz="2699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58" indent="-257158" algn="l" defTabSz="342878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177" indent="-214299" algn="l" defTabSz="342878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1499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195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74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2952" indent="-171439" algn="l" defTabSz="3428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75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830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8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6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4" indent="-171439" algn="l" defTabSz="342878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4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3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1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9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7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6" algn="l" defTabSz="3428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eexplore.ieee.org/xp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tif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Artificial Intelligence</a:t>
            </a:r>
            <a:br>
              <a:rPr lang="en-US" sz="4000" dirty="0"/>
            </a:br>
            <a:r>
              <a:rPr lang="en-US" sz="4000" dirty="0"/>
              <a:t>	       Model Boosting w/out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620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Gradients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74D3D6-5677-CC43-8FE3-9DEC58FE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1"/>
          <a:stretch/>
        </p:blipFill>
        <p:spPr>
          <a:xfrm>
            <a:off x="6976878" y="2047517"/>
            <a:ext cx="1857608" cy="186300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B2BE13-2AA7-7745-A805-E01A4EDF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6" y="3372255"/>
            <a:ext cx="3645825" cy="123487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1B7E57B-FD20-0344-A33B-D8F2D0E4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9387"/>
              </p:ext>
            </p:extLst>
          </p:nvPr>
        </p:nvGraphicFramePr>
        <p:xfrm>
          <a:off x="6950266" y="395592"/>
          <a:ext cx="1910160" cy="16519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2032">
                  <a:extLst>
                    <a:ext uri="{9D8B030D-6E8A-4147-A177-3AD203B41FA5}">
                      <a16:colId xmlns:a16="http://schemas.microsoft.com/office/drawing/2014/main" val="1158973654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005195738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13981375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291420760"/>
                    </a:ext>
                  </a:extLst>
                </a:gridCol>
                <a:gridCol w="382032">
                  <a:extLst>
                    <a:ext uri="{9D8B030D-6E8A-4147-A177-3AD203B41FA5}">
                      <a16:colId xmlns:a16="http://schemas.microsoft.com/office/drawing/2014/main" val="416222219"/>
                    </a:ext>
                  </a:extLst>
                </a:gridCol>
              </a:tblGrid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03807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9028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64712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21041"/>
                  </a:ext>
                </a:extLst>
              </a:tr>
              <a:tr h="33038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83127" marR="83127">
                    <a:lnL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143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201</a:t>
                      </a:r>
                    </a:p>
                  </a:txBody>
                  <a:tcPr marL="83127" marR="83127"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255</a:t>
                      </a:r>
                    </a:p>
                  </a:txBody>
                  <a:tcPr marL="83127" marR="83127">
                    <a:lnR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9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783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D3175DE-6A23-6B46-8D57-1F08D1F99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"/>
          <a:stretch/>
        </p:blipFill>
        <p:spPr>
          <a:xfrm>
            <a:off x="324358" y="1978742"/>
            <a:ext cx="3629985" cy="1556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F97C-6A1E-514B-BE4E-D854B611C5AD}"/>
              </a:ext>
            </a:extLst>
          </p:cNvPr>
          <p:cNvSpPr txBox="1"/>
          <p:nvPr/>
        </p:nvSpPr>
        <p:spPr>
          <a:xfrm>
            <a:off x="4423844" y="2747311"/>
            <a:ext cx="2389965" cy="36933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Magnitude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73A64-9F46-9442-871E-B4E68C3C8634}"/>
              </a:ext>
            </a:extLst>
          </p:cNvPr>
          <p:cNvSpPr txBox="1"/>
          <p:nvPr/>
        </p:nvSpPr>
        <p:spPr>
          <a:xfrm>
            <a:off x="283574" y="1135397"/>
            <a:ext cx="2479081" cy="6463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Gradient Direction/Orientation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F4430-AF8D-F34F-AE33-CA320DA27C39}"/>
              </a:ext>
            </a:extLst>
          </p:cNvPr>
          <p:cNvSpPr txBox="1"/>
          <p:nvPr/>
        </p:nvSpPr>
        <p:spPr>
          <a:xfrm>
            <a:off x="3180010" y="1854190"/>
            <a:ext cx="149010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As Histogram</a:t>
            </a:r>
          </a:p>
        </p:txBody>
      </p:sp>
    </p:spTree>
    <p:extLst>
      <p:ext uri="{BB962C8B-B14F-4D97-AF65-F5344CB8AC3E}">
        <p14:creationId xmlns:p14="http://schemas.microsoft.com/office/powerpoint/2010/main" val="356825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Another Gradient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2DBD6-40EF-1241-A70A-961DB04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76" y="1034604"/>
            <a:ext cx="6157091" cy="375977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8354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D44-D20A-F84E-B411-1240CB8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Gradient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382D-DCF0-5644-99C4-8ECE8226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"/>
          <a:stretch/>
        </p:blipFill>
        <p:spPr>
          <a:xfrm>
            <a:off x="3358880" y="1141939"/>
            <a:ext cx="5441410" cy="326793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8A7B-2D03-E645-8E06-4BF019050576}"/>
              </a:ext>
            </a:extLst>
          </p:cNvPr>
          <p:cNvSpPr txBox="1"/>
          <p:nvPr/>
        </p:nvSpPr>
        <p:spPr>
          <a:xfrm>
            <a:off x="682557" y="2571750"/>
            <a:ext cx="1965025" cy="707886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nested for loops;</a:t>
            </a:r>
          </a:p>
          <a:p>
            <a:r>
              <a:rPr lang="en-US" sz="2000" dirty="0"/>
              <a:t>perfect for GPUs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FD4D84-075A-2144-9494-02C19E78884C}"/>
              </a:ext>
            </a:extLst>
          </p:cNvPr>
          <p:cNvCxnSpPr>
            <a:stCxn id="4" idx="3"/>
          </p:cNvCxnSpPr>
          <p:nvPr/>
        </p:nvCxnSpPr>
        <p:spPr>
          <a:xfrm flipV="1">
            <a:off x="2647582" y="2750695"/>
            <a:ext cx="953272" cy="174998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15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30B7-60E0-7747-B6D0-0ECA24FF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3557"/>
            <a:ext cx="5364150" cy="285344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72E60-2767-BB42-964A-BB96300D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50" y="148168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7BAFA-D2D9-7246-92CD-8EC587C3AFC1}"/>
              </a:ext>
            </a:extLst>
          </p:cNvPr>
          <p:cNvSpPr txBox="1"/>
          <p:nvPr/>
        </p:nvSpPr>
        <p:spPr>
          <a:xfrm>
            <a:off x="774963" y="4191611"/>
            <a:ext cx="14187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AdaBoost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5B66-5064-994B-B96B-40EECA55B2FE}"/>
              </a:ext>
            </a:extLst>
          </p:cNvPr>
          <p:cNvSpPr txBox="1"/>
          <p:nvPr/>
        </p:nvSpPr>
        <p:spPr>
          <a:xfrm>
            <a:off x="3106428" y="4191611"/>
            <a:ext cx="2486322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2631-4B8D-994D-A8BC-6F1E1D0F8FFD}"/>
              </a:ext>
            </a:extLst>
          </p:cNvPr>
          <p:cNvSpPr txBox="1"/>
          <p:nvPr/>
        </p:nvSpPr>
        <p:spPr>
          <a:xfrm>
            <a:off x="6505493" y="4191611"/>
            <a:ext cx="1269578" cy="46166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B3"/>
                </a:solidFill>
              </a:rPr>
              <a:t>XGBoost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DDEE58-B0F0-C54C-B8CD-924E33EBDDF3}"/>
              </a:ext>
            </a:extLst>
          </p:cNvPr>
          <p:cNvSpPr/>
          <p:nvPr/>
        </p:nvSpPr>
        <p:spPr>
          <a:xfrm>
            <a:off x="2334638" y="4267200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0E7D1F-E629-9841-AC64-6E0755EDC025}"/>
              </a:ext>
            </a:extLst>
          </p:cNvPr>
          <p:cNvSpPr/>
          <p:nvPr/>
        </p:nvSpPr>
        <p:spPr>
          <a:xfrm>
            <a:off x="5785291" y="4229405"/>
            <a:ext cx="576037" cy="386076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AdaBoost </a:t>
            </a:r>
            <a:r>
              <a:rPr lang="en-US" dirty="0">
                <a:solidFill>
                  <a:srgbClr val="0093B3"/>
                </a:solidFill>
              </a:rPr>
              <a:t>Ensemble Weighted Decision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8B10-791A-CA4F-808E-40094256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0" y="1849442"/>
            <a:ext cx="3429684" cy="2017196"/>
          </a:xfrm>
          <a:prstGeom prst="rect">
            <a:avLst/>
          </a:prstGeom>
          <a:ln w="7620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C6F6-C7BF-8E44-8A63-DF7ABE3A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6" y="1478604"/>
            <a:ext cx="3024303" cy="275887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194864-88B0-E44F-9DBC-76FCF79D7087}"/>
              </a:ext>
            </a:extLst>
          </p:cNvPr>
          <p:cNvSpPr/>
          <p:nvPr/>
        </p:nvSpPr>
        <p:spPr>
          <a:xfrm>
            <a:off x="4212504" y="2191965"/>
            <a:ext cx="985452" cy="1073498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6C043-1C3F-5B4D-B3D3-6D5793F51768}"/>
              </a:ext>
            </a:extLst>
          </p:cNvPr>
          <p:cNvSpPr txBox="1"/>
          <p:nvPr/>
        </p:nvSpPr>
        <p:spPr>
          <a:xfrm>
            <a:off x="4114759" y="4695527"/>
            <a:ext cx="2450158" cy="300082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bounding boxes with probability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47039B8-8CE9-E444-B842-815A1C7F68F8}"/>
              </a:ext>
            </a:extLst>
          </p:cNvPr>
          <p:cNvSpPr/>
          <p:nvPr/>
        </p:nvSpPr>
        <p:spPr>
          <a:xfrm rot="19428513">
            <a:off x="4919501" y="3657963"/>
            <a:ext cx="2085364" cy="529883"/>
          </a:xfrm>
          <a:prstGeom prst="rightArrow">
            <a:avLst/>
          </a:prstGeom>
          <a:solidFill>
            <a:srgbClr val="0093B3"/>
          </a:solidFill>
          <a:ln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AF2-C213-664B-B84D-B20D6B9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Non-Maximal Suppression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7C27-4CC1-9E40-A03B-25007B6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988749"/>
            <a:ext cx="5435931" cy="209167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7AC46-F84D-E546-B568-6020821A9D31}"/>
              </a:ext>
            </a:extLst>
          </p:cNvPr>
          <p:cNvSpPr txBox="1"/>
          <p:nvPr/>
        </p:nvSpPr>
        <p:spPr>
          <a:xfrm>
            <a:off x="415046" y="3280227"/>
            <a:ext cx="2898742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overlap?</a:t>
            </a:r>
          </a:p>
          <a:p>
            <a:pPr lvl="1"/>
            <a:r>
              <a:rPr lang="en-US" dirty="0"/>
              <a:t>intersect area / union area &gt; 0.5 ?</a:t>
            </a:r>
          </a:p>
          <a:p>
            <a:r>
              <a:rPr lang="en-US" dirty="0"/>
              <a:t>2. if overlap, choose best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09F0B-5868-F44E-878E-DBF6F9D9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1" y="679965"/>
            <a:ext cx="3202439" cy="43322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B3F3D-C2B8-DD4D-8361-F723BEC4B943}"/>
              </a:ext>
            </a:extLst>
          </p:cNvPr>
          <p:cNvSpPr txBox="1"/>
          <p:nvPr/>
        </p:nvSpPr>
        <p:spPr>
          <a:xfrm>
            <a:off x="2762655" y="4267200"/>
            <a:ext cx="2308902" cy="50783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nested for loop computations;</a:t>
            </a:r>
          </a:p>
          <a:p>
            <a:r>
              <a:rPr lang="en-US" dirty="0"/>
              <a:t>begging for GPU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57F3-5173-3F42-928F-D46F3A62DAD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17106" y="3398196"/>
            <a:ext cx="1984341" cy="869004"/>
          </a:xfrm>
          <a:prstGeom prst="straightConnector1">
            <a:avLst/>
          </a:prstGeom>
          <a:ln w="57150">
            <a:solidFill>
              <a:srgbClr val="009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0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Give me an ‘easy button’ </a:t>
            </a:r>
            <a:r>
              <a:rPr lang="en-US" sz="4000" dirty="0"/>
              <a:t>	    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1887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317-AB01-B848-A24F-CCD3BC8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93B3"/>
                </a:solidFill>
              </a:rPr>
              <a:t>Jupyter</a:t>
            </a:r>
            <a:r>
              <a:rPr lang="en-US" dirty="0">
                <a:solidFill>
                  <a:srgbClr val="0093B3"/>
                </a:solidFill>
              </a:rPr>
              <a:t> Notebook </a:t>
            </a:r>
            <a:r>
              <a:rPr lang="en-US" dirty="0"/>
              <a:t>Proof-of-Concept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3FF5C-CD9F-7F4A-B9CF-D0A818BE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3" y="1046922"/>
            <a:ext cx="3988005" cy="337386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E1660-3B69-CC49-9654-D2435C2A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2" y="950948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77942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163D19-E074-1B46-A0D5-6773737E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0" y="292167"/>
            <a:ext cx="4523657" cy="382702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48AD1A-EC84-374B-AA74-545352C5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194" y="836240"/>
            <a:ext cx="3804453" cy="396354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58201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B6491-FEA1-554E-A41E-A6A5DA63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43" y="74735"/>
            <a:ext cx="5894960" cy="31266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886E5-F340-324D-B104-FD2C6ACB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3" y="2680314"/>
            <a:ext cx="3962399" cy="1904409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1BAD7-3108-A449-9AFE-4B7A4FEA8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155"/>
            <a:ext cx="2360579" cy="839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FE617-6287-2E45-A4EB-9FC8689E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498" y="3201376"/>
            <a:ext cx="2846646" cy="19001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592E0-B535-F54C-BFA0-77C40F798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53" r="7621"/>
          <a:stretch/>
        </p:blipFill>
        <p:spPr>
          <a:xfrm>
            <a:off x="6753673" y="3434639"/>
            <a:ext cx="2286564" cy="79272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6D154-89AA-3141-AEB4-3210E117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54" y="1134892"/>
            <a:ext cx="1486922" cy="1159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EF049-E28D-F549-80BB-705F23534A97}"/>
              </a:ext>
            </a:extLst>
          </p:cNvPr>
          <p:cNvSpPr txBox="1"/>
          <p:nvPr/>
        </p:nvSpPr>
        <p:spPr>
          <a:xfrm>
            <a:off x="328205" y="4206931"/>
            <a:ext cx="3018110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222E"/>
                </a:solidFill>
              </a:rPr>
              <a:t>Click &amp; Drag </a:t>
            </a:r>
            <a:br>
              <a:rPr lang="en-US" sz="2400" b="1" dirty="0">
                <a:solidFill>
                  <a:srgbClr val="75222E"/>
                </a:solidFill>
              </a:rPr>
            </a:br>
            <a:r>
              <a:rPr lang="en-US" sz="2400" b="1" dirty="0">
                <a:solidFill>
                  <a:srgbClr val="75222E"/>
                </a:solidFill>
              </a:rPr>
              <a:t>Modeling &amp; Boosting</a:t>
            </a:r>
          </a:p>
        </p:txBody>
      </p:sp>
    </p:spTree>
    <p:extLst>
      <p:ext uri="{BB962C8B-B14F-4D97-AF65-F5344CB8AC3E}">
        <p14:creationId xmlns:p14="http://schemas.microsoft.com/office/powerpoint/2010/main" val="164522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Customer Problems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270211" y="1327441"/>
            <a:ext cx="8819642" cy="2441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5222E"/>
                </a:solidFill>
              </a:rPr>
              <a:t>GOTs solution w/no more support (company dissolved)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Boost accuracy, avoid re-certification</a:t>
            </a:r>
          </a:p>
          <a:p>
            <a:endParaRPr lang="en-US" sz="2800" b="1" dirty="0">
              <a:solidFill>
                <a:srgbClr val="75222E"/>
              </a:solidFill>
            </a:endParaRPr>
          </a:p>
          <a:p>
            <a:r>
              <a:rPr lang="en-US" sz="2800" b="1" dirty="0">
                <a:solidFill>
                  <a:srgbClr val="75222E"/>
                </a:solidFill>
              </a:rPr>
              <a:t>Improve performance (GPU optimize on OpenCV)</a:t>
            </a:r>
          </a:p>
        </p:txBody>
      </p:sp>
    </p:spTree>
    <p:extLst>
      <p:ext uri="{BB962C8B-B14F-4D97-AF65-F5344CB8AC3E}">
        <p14:creationId xmlns:p14="http://schemas.microsoft.com/office/powerpoint/2010/main" val="73183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73D5-3BDD-F04C-B7C1-5ED2F810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1728856"/>
            <a:ext cx="8137451" cy="1939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78D0C-4633-DE4A-8073-5B12F5D6DBC5}"/>
              </a:ext>
            </a:extLst>
          </p:cNvPr>
          <p:cNvSpPr txBox="1"/>
          <p:nvPr/>
        </p:nvSpPr>
        <p:spPr>
          <a:xfrm>
            <a:off x="3138925" y="931164"/>
            <a:ext cx="25083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sum of pixels via 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D622D-A624-2A46-B2BA-4A95DFCC6EA5}"/>
              </a:ext>
            </a:extLst>
          </p:cNvPr>
          <p:cNvSpPr txBox="1"/>
          <p:nvPr/>
        </p:nvSpPr>
        <p:spPr>
          <a:xfrm>
            <a:off x="682191" y="1428774"/>
            <a:ext cx="11148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57F30-17A8-B345-8D75-CF612E4E0E69}"/>
              </a:ext>
            </a:extLst>
          </p:cNvPr>
          <p:cNvSpPr txBox="1"/>
          <p:nvPr/>
        </p:nvSpPr>
        <p:spPr>
          <a:xfrm>
            <a:off x="4081522" y="1428774"/>
            <a:ext cx="623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47966-6A40-5C4F-B21E-A7CAAFFFBB97}"/>
              </a:ext>
            </a:extLst>
          </p:cNvPr>
          <p:cNvSpPr txBox="1"/>
          <p:nvPr/>
        </p:nvSpPr>
        <p:spPr>
          <a:xfrm>
            <a:off x="6989115" y="1432785"/>
            <a:ext cx="1017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58968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841772"/>
            <a:ext cx="8844410" cy="17907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93B3"/>
                </a:solidFill>
              </a:rPr>
              <a:t>Questions?</a:t>
            </a:r>
            <a:r>
              <a:rPr lang="en-US" sz="4000" dirty="0"/>
              <a:t>	       </a:t>
            </a:r>
            <a:br>
              <a:rPr lang="en-US" sz="4000" dirty="0"/>
            </a:br>
            <a:r>
              <a:rPr lang="en-US" sz="4000" dirty="0"/>
              <a:t>						    Me too.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7681" y="2698750"/>
            <a:ext cx="4517819" cy="49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rgbClr val="75222E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2000" dirty="0"/>
              <a:t>Self-Service AI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7973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Convolution – kernel applied to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73D5-3BDD-F04C-B7C1-5ED2F810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1728856"/>
            <a:ext cx="8137451" cy="1939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78D0C-4633-DE4A-8073-5B12F5D6DBC5}"/>
              </a:ext>
            </a:extLst>
          </p:cNvPr>
          <p:cNvSpPr txBox="1"/>
          <p:nvPr/>
        </p:nvSpPr>
        <p:spPr>
          <a:xfrm>
            <a:off x="3138925" y="931164"/>
            <a:ext cx="25083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sum of pixels via 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D622D-A624-2A46-B2BA-4A95DFCC6EA5}"/>
              </a:ext>
            </a:extLst>
          </p:cNvPr>
          <p:cNvSpPr txBox="1"/>
          <p:nvPr/>
        </p:nvSpPr>
        <p:spPr>
          <a:xfrm>
            <a:off x="682191" y="1428774"/>
            <a:ext cx="11148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57F30-17A8-B345-8D75-CF612E4E0E69}"/>
              </a:ext>
            </a:extLst>
          </p:cNvPr>
          <p:cNvSpPr txBox="1"/>
          <p:nvPr/>
        </p:nvSpPr>
        <p:spPr>
          <a:xfrm>
            <a:off x="4081522" y="1428774"/>
            <a:ext cx="623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47966-6A40-5C4F-B21E-A7CAAFFFBB97}"/>
              </a:ext>
            </a:extLst>
          </p:cNvPr>
          <p:cNvSpPr txBox="1"/>
          <p:nvPr/>
        </p:nvSpPr>
        <p:spPr>
          <a:xfrm>
            <a:off x="6989115" y="1432785"/>
            <a:ext cx="1017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402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Common Kernels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FB6CBA-E0BD-2E40-A5ED-8834858D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61" y="2027936"/>
            <a:ext cx="23495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C8C4DD-22BB-2141-A27B-A746943F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461" y="1574872"/>
            <a:ext cx="13081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C81123-AE81-9441-B993-4924565C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812" y="2078736"/>
            <a:ext cx="19939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E929-89B2-6444-A8A5-664BA3139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712" y="1658162"/>
            <a:ext cx="2070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6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Edge Detection – remove neighbor color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EEEB-881F-D54A-A4C3-AF6385A6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58" y="931164"/>
            <a:ext cx="8392633" cy="273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3492961" y="4060370"/>
            <a:ext cx="29561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areas -&gt; grey</a:t>
            </a:r>
          </a:p>
          <a:p>
            <a:r>
              <a:rPr lang="en-US" dirty="0"/>
              <a:t>Discontinuities      -&gt; black &amp; white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B173-FD8C-9C43-854A-B248599D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74" y="3740836"/>
            <a:ext cx="887670" cy="11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Color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ECFB4-C152-594D-A652-E34FDEF28F2E}"/>
              </a:ext>
            </a:extLst>
          </p:cNvPr>
          <p:cNvSpPr txBox="1"/>
          <p:nvPr/>
        </p:nvSpPr>
        <p:spPr>
          <a:xfrm>
            <a:off x="4567930" y="601399"/>
            <a:ext cx="3979563" cy="3922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hsv 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hue, saturation, value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separates </a:t>
            </a:r>
            <a:r>
              <a:rPr lang="en-US" sz="1800" i="1">
                <a:solidFill>
                  <a:srgbClr val="000000"/>
                </a:solidFill>
              </a:rPr>
              <a:t>luma</a:t>
            </a:r>
            <a:r>
              <a:rPr lang="en-US" sz="1800">
                <a:solidFill>
                  <a:srgbClr val="000000"/>
                </a:solidFill>
              </a:rPr>
              <a:t>, or the image intensity, from </a:t>
            </a:r>
            <a:r>
              <a:rPr lang="en-US" sz="1800" i="1">
                <a:solidFill>
                  <a:srgbClr val="000000"/>
                </a:solidFill>
              </a:rPr>
              <a:t>chroma</a:t>
            </a:r>
            <a:r>
              <a:rPr lang="en-US" sz="1800">
                <a:solidFill>
                  <a:srgbClr val="000000"/>
                </a:solidFill>
              </a:rPr>
              <a:t> or the color information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robustness to lighting changes or removing shadows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hsl – hue, saturation, lightness, similar to hsv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bgr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luv</a:t>
            </a:r>
          </a:p>
        </p:txBody>
      </p:sp>
    </p:spTree>
    <p:extLst>
      <p:ext uri="{BB962C8B-B14F-4D97-AF65-F5344CB8AC3E}">
        <p14:creationId xmlns:p14="http://schemas.microsoft.com/office/powerpoint/2010/main" val="959452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299" y="1337969"/>
            <a:ext cx="4047460" cy="2166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Histogram</a:t>
            </a:r>
            <a:br>
              <a:rPr 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discretization | binning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51435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872E8-296E-9E49-A2BC-E04246EEC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" r="2" b="2"/>
          <a:stretch/>
        </p:blipFill>
        <p:spPr>
          <a:xfrm>
            <a:off x="0" y="10"/>
            <a:ext cx="4518095" cy="51434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111AC3C-8E82-7D4A-AFE6-2A97E3D41B0B}"/>
              </a:ext>
            </a:extLst>
          </p:cNvPr>
          <p:cNvSpPr/>
          <p:nvPr/>
        </p:nvSpPr>
        <p:spPr>
          <a:xfrm rot="2227125">
            <a:off x="1141226" y="616688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5074FFE-DD89-A740-9837-CBD9BE70ECD6}"/>
              </a:ext>
            </a:extLst>
          </p:cNvPr>
          <p:cNvSpPr/>
          <p:nvPr/>
        </p:nvSpPr>
        <p:spPr>
          <a:xfrm rot="2227125">
            <a:off x="764003" y="1846521"/>
            <a:ext cx="1495647" cy="68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343708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96FE5A-0633-C742-A5A4-EF0266E1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992" y="1526634"/>
            <a:ext cx="1911246" cy="48965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AdaBoost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EB667-03A8-5041-A128-CBCD9DDE55A1}"/>
              </a:ext>
            </a:extLst>
          </p:cNvPr>
          <p:cNvSpPr txBox="1"/>
          <p:nvPr/>
        </p:nvSpPr>
        <p:spPr>
          <a:xfrm>
            <a:off x="4837046" y="931380"/>
            <a:ext cx="4029893" cy="2169825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treeDepth</a:t>
            </a:r>
            <a:r>
              <a:rPr lang="en-US" dirty="0"/>
              <a:t> = 0 = variable tree depths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= number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nWeak</a:t>
            </a:r>
            <a:r>
              <a:rPr lang="en-US" dirty="0"/>
              <a:t> = number of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hs</a:t>
            </a:r>
            <a:r>
              <a:rPr lang="en-US" dirty="0"/>
              <a:t> (coefficient)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ie</a:t>
            </a:r>
            <a:r>
              <a:rPr lang="en-US" dirty="0"/>
              <a:t>, half log(”odds ratio”)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Classifier =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sum (coefficients[</a:t>
            </a:r>
            <a:r>
              <a:rPr lang="en-US" dirty="0" err="1"/>
              <a:t>i</a:t>
            </a:r>
            <a:r>
              <a:rPr lang="en-US" dirty="0"/>
              <a:t>] * prediction(trees[</a:t>
            </a:r>
            <a:r>
              <a:rPr lang="en-US" dirty="0" err="1"/>
              <a:t>i</a:t>
            </a:r>
            <a:r>
              <a:rPr lang="en-US" dirty="0"/>
              <a:t>], X)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EC541-62A7-624D-89E4-506826CB5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" t="1544" r="1592" b="4140"/>
          <a:stretch/>
        </p:blipFill>
        <p:spPr>
          <a:xfrm>
            <a:off x="324358" y="2939933"/>
            <a:ext cx="5358984" cy="19644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58D347-322B-EE48-8A11-3CF4223F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53" y="1043807"/>
            <a:ext cx="1776494" cy="200223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3712582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Terms &amp; Abbreviations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324358" y="1085842"/>
            <a:ext cx="3957019" cy="479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800" dirty="0"/>
              <a:t>Pedestrian datasets: Caltech, INRIA, TUD-Brussels and ETH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PASCAL VOC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Image pyramid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 statistics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periodic textures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octave-space, octave and half-octave image pyramids, 42, 43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sparse image pyramids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channel features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aggregate feature channels (afc), 30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900" dirty="0"/>
              <a:t>integral channel features (</a:t>
            </a:r>
            <a:r>
              <a:rPr lang="en-US" sz="900" dirty="0" err="1"/>
              <a:t>icf</a:t>
            </a:r>
            <a:r>
              <a:rPr lang="en-US" sz="900" dirty="0"/>
              <a:t>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striate cortical </a:t>
            </a:r>
            <a:r>
              <a:rPr lang="en-US" sz="800" dirty="0" err="1"/>
              <a:t>cells:wavelet</a:t>
            </a:r>
            <a:r>
              <a:rPr lang="en-US" sz="800" dirty="0"/>
              <a:t> expansion &gt;&gt;&gt;&gt; retinal ganglion </a:t>
            </a:r>
            <a:r>
              <a:rPr lang="en-US" sz="800" dirty="0" err="1"/>
              <a:t>cell:pixel</a:t>
            </a:r>
            <a:endParaRPr lang="en-US" sz="800" dirty="0"/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false positives per image (FPPI)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Viola and Jones (VJ), 10+ FFPI, 15 fps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Histogram of Oriented Gradients (HOG), 1 FPPI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more channels, finer scale sampling, enhanced normalization schemes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natural images have fractal statistics, 7, 33, 34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800" dirty="0"/>
              <a:t>fast feature pyramids (</a:t>
            </a:r>
            <a:r>
              <a:rPr lang="en-US" sz="800" dirty="0" err="1"/>
              <a:t>ffp</a:t>
            </a:r>
            <a:r>
              <a:rPr lang="en-US" sz="800" dirty="0"/>
              <a:t>), </a:t>
            </a:r>
            <a:r>
              <a:rPr lang="en-US" sz="800" dirty="0" err="1"/>
              <a:t>ffp</a:t>
            </a:r>
            <a:r>
              <a:rPr lang="en-US" sz="800" dirty="0"/>
              <a:t> w/GPU, 100 fps</a:t>
            </a:r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4471-F90A-5A4B-96D1-2B670B9D6E24}"/>
              </a:ext>
            </a:extLst>
          </p:cNvPr>
          <p:cNvSpPr txBox="1">
            <a:spLocks/>
          </p:cNvSpPr>
          <p:nvPr/>
        </p:nvSpPr>
        <p:spPr>
          <a:xfrm>
            <a:off x="4212330" y="1085842"/>
            <a:ext cx="3957019" cy="447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sz="800" dirty="0"/>
              <a:t>coarse-to-fine search [51], distance transforms [52]</a:t>
            </a:r>
          </a:p>
          <a:p>
            <a:pPr marL="228600" indent="-228600">
              <a:buAutoNum type="arabicPeriod"/>
            </a:pPr>
            <a:r>
              <a:rPr lang="en-US" sz="800" dirty="0"/>
              <a:t>sliding window paradigm 53, 27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for frame-rate pedestrian detection</a:t>
            </a:r>
          </a:p>
          <a:p>
            <a:pPr marL="228600" indent="-228600">
              <a:buAutoNum type="arabicPeriod"/>
            </a:pPr>
            <a:r>
              <a:rPr lang="en-US" sz="800" dirty="0"/>
              <a:t>cascaded ensembles</a:t>
            </a:r>
          </a:p>
          <a:p>
            <a:pPr marL="228600" indent="-228600">
              <a:buAutoNum type="arabicPeriod"/>
            </a:pPr>
            <a:r>
              <a:rPr lang="en-US" sz="800" dirty="0"/>
              <a:t>image gradients 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histograms</a:t>
            </a:r>
          </a:p>
          <a:p>
            <a:pPr marL="228600" indent="-228600">
              <a:buAutoNum type="arabicPeriod"/>
            </a:pPr>
            <a:r>
              <a:rPr lang="en-US" sz="800" dirty="0"/>
              <a:t>gradient angles</a:t>
            </a:r>
          </a:p>
          <a:p>
            <a:pPr marL="228600" indent="-228600">
              <a:buAutoNum type="arabicPeriod"/>
            </a:pPr>
            <a:r>
              <a:rPr lang="en-US" sz="800" dirty="0"/>
              <a:t>Kernel – square matrix of spatial weights for pixels neighborhoods</a:t>
            </a:r>
          </a:p>
          <a:p>
            <a:pPr marL="228600" indent="-228600">
              <a:buAutoNum type="arabicPeriod"/>
            </a:pPr>
            <a:r>
              <a:rPr lang="en-US" sz="800" dirty="0"/>
              <a:t>deformable part models</a:t>
            </a:r>
          </a:p>
          <a:p>
            <a:pPr marL="228600" indent="-228600">
              <a:buAutoNum type="arabicPeriod"/>
            </a:pPr>
            <a:r>
              <a:rPr lang="en-US" sz="800" dirty="0"/>
              <a:t>crosstalk cascades , 35-65 fps, 40	</a:t>
            </a:r>
          </a:p>
          <a:p>
            <a:pPr marL="228600" indent="-228600">
              <a:buAutoNum type="arabicPeriod"/>
            </a:pPr>
            <a:r>
              <a:rPr lang="en-US" sz="800" dirty="0"/>
              <a:t>branch and bound search</a:t>
            </a:r>
          </a:p>
          <a:p>
            <a:pPr marL="228600" indent="-228600">
              <a:buAutoNum type="arabicPeriod"/>
            </a:pPr>
            <a:r>
              <a:rPr lang="en-US" sz="800" dirty="0"/>
              <a:t>ROI – region of interest</a:t>
            </a:r>
          </a:p>
          <a:p>
            <a:pPr marL="228600" indent="-228600">
              <a:buAutoNum type="arabicPeriod"/>
            </a:pPr>
            <a:r>
              <a:rPr lang="en-US" sz="800" dirty="0"/>
              <a:t>NMS - Non-Maximal Suppression</a:t>
            </a:r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  <a:p>
            <a:pPr marL="571500" indent="-571500">
              <a:buFont typeface="+mj-lt"/>
              <a:buAutoNum type="arabicPeriod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3529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Object Detection </a:t>
            </a:r>
            <a:r>
              <a:rPr lang="en-US" dirty="0"/>
              <a:t>w/ Fast Feature Pyramids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56A71-A5AC-6243-A414-2CFB7DCC2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10"/>
          <a:stretch/>
        </p:blipFill>
        <p:spPr>
          <a:xfrm>
            <a:off x="275606" y="941249"/>
            <a:ext cx="3893971" cy="4102941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B2C8-13A9-CD4B-ABBE-818A7B527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31"/>
          <a:stretch/>
        </p:blipFill>
        <p:spPr>
          <a:xfrm>
            <a:off x="5530698" y="931164"/>
            <a:ext cx="3418378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B514-D4E4-3643-B0F7-70457D59CD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438"/>
          <a:stretch/>
        </p:blipFill>
        <p:spPr>
          <a:xfrm>
            <a:off x="2723434" y="1664699"/>
            <a:ext cx="2892285" cy="323343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17733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/>
              <a:t>14 dense pages            </a:t>
            </a:r>
            <a:r>
              <a:rPr lang="en-US" sz="2000" dirty="0">
                <a:solidFill>
                  <a:srgbClr val="0093B3"/>
                </a:solidFill>
                <a:hlinkClick r:id="rId3"/>
              </a:rPr>
              <a:t>https://eeexplore.ieee.org/xpl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DF070-C68D-F04C-8602-EFCB625F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8" y="920093"/>
            <a:ext cx="4431313" cy="3978043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78767-DE10-604D-9EF3-CA2C00C3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826" y="1063257"/>
            <a:ext cx="4167311" cy="2674088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3B36-D1EF-3C4D-9D31-F2315DF86711}"/>
              </a:ext>
            </a:extLst>
          </p:cNvPr>
          <p:cNvSpPr txBox="1"/>
          <p:nvPr/>
        </p:nvSpPr>
        <p:spPr>
          <a:xfrm>
            <a:off x="4088323" y="3266375"/>
            <a:ext cx="173144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75222E"/>
                </a:solidFill>
              </a:rPr>
              <a:t>Cited 1191 times!!!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E21BE5-333E-AA48-B8A6-796E3894C589}"/>
              </a:ext>
            </a:extLst>
          </p:cNvPr>
          <p:cNvSpPr/>
          <p:nvPr/>
        </p:nvSpPr>
        <p:spPr>
          <a:xfrm rot="19671899">
            <a:off x="5321199" y="3354950"/>
            <a:ext cx="1408062" cy="5110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Pictographically Explained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B1048D-E024-B146-94C7-6CE9E29B33FC}"/>
              </a:ext>
            </a:extLst>
          </p:cNvPr>
          <p:cNvSpPr txBox="1">
            <a:spLocks/>
          </p:cNvSpPr>
          <p:nvPr/>
        </p:nvSpPr>
        <p:spPr>
          <a:xfrm>
            <a:off x="56202" y="1262589"/>
            <a:ext cx="8819642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image pyramids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aggregate feature channels (afc)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train adaboost tree ensemble</a:t>
            </a:r>
          </a:p>
          <a:p>
            <a:pPr marL="571500" indent="-571500">
              <a:buFont typeface="+mj-lt"/>
              <a:buAutoNum type="arabicPeriod"/>
            </a:pPr>
            <a:endParaRPr lang="en-US" sz="2800" dirty="0">
              <a:solidFill>
                <a:srgbClr val="75222E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rgbClr val="75222E"/>
                </a:solidFill>
              </a:rPr>
              <a:t>non-maximal suppression (</a:t>
            </a:r>
            <a:r>
              <a:rPr lang="en-US" sz="2800" dirty="0" err="1">
                <a:solidFill>
                  <a:srgbClr val="75222E"/>
                </a:solidFill>
              </a:rPr>
              <a:t>nms</a:t>
            </a:r>
            <a:r>
              <a:rPr lang="en-US" sz="2800" dirty="0">
                <a:solidFill>
                  <a:srgbClr val="75222E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3B152-EFBB-2845-B24C-0F39F41D3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14" t="-10393" r="-2132" b="-1"/>
          <a:stretch/>
        </p:blipFill>
        <p:spPr>
          <a:xfrm>
            <a:off x="5770212" y="2611505"/>
            <a:ext cx="2846961" cy="928404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B2400-F47B-D142-90C7-44EB3E10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42" y="3756660"/>
            <a:ext cx="1775022" cy="1258086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0E1A39-7535-8543-962E-E761A20B0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846" t="19889" r="2285" b="2672"/>
          <a:stretch/>
        </p:blipFill>
        <p:spPr>
          <a:xfrm>
            <a:off x="6068948" y="276926"/>
            <a:ext cx="2738883" cy="117976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8CDC905-3560-5843-AED9-86AD745BC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542" y="1708954"/>
            <a:ext cx="3364302" cy="68580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293173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What is a digital image?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F2344-B769-524F-A893-9C511181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6" y="1621511"/>
            <a:ext cx="5488608" cy="2260932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80079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Matrix of Pixels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BD81-BDAA-2245-BA09-EC270E96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3" y="1130657"/>
            <a:ext cx="8476034" cy="23921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33B14-6F42-9344-9C41-7DEC18C7BDA8}"/>
              </a:ext>
            </a:extLst>
          </p:cNvPr>
          <p:cNvSpPr txBox="1"/>
          <p:nvPr/>
        </p:nvSpPr>
        <p:spPr>
          <a:xfrm>
            <a:off x="5929630" y="3752566"/>
            <a:ext cx="2910540" cy="715581"/>
          </a:xfrm>
          <a:prstGeom prst="rect">
            <a:avLst/>
          </a:prstGeom>
          <a:noFill/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is typically 3 integers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 of red, green, blue (</a:t>
            </a:r>
            <a:r>
              <a:rPr lang="en-US" dirty="0" err="1"/>
              <a:t>rgb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84F-C417-EC41-B080-5251548B4BF3}"/>
              </a:ext>
            </a:extLst>
          </p:cNvPr>
          <p:cNvSpPr/>
          <p:nvPr/>
        </p:nvSpPr>
        <p:spPr>
          <a:xfrm>
            <a:off x="6653719" y="2749685"/>
            <a:ext cx="175098" cy="1750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AE6C0-CA63-E642-93E6-FB6027920CEB}"/>
              </a:ext>
            </a:extLst>
          </p:cNvPr>
          <p:cNvSpPr/>
          <p:nvPr/>
        </p:nvSpPr>
        <p:spPr>
          <a:xfrm>
            <a:off x="1157591" y="2003898"/>
            <a:ext cx="450715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7453-E54F-A749-8A0A-80172DB6BCC4}"/>
              </a:ext>
            </a:extLst>
          </p:cNvPr>
          <p:cNvSpPr/>
          <p:nvPr/>
        </p:nvSpPr>
        <p:spPr>
          <a:xfrm>
            <a:off x="2311939" y="1775485"/>
            <a:ext cx="1326205" cy="11492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B6B8EC-4068-DD49-BBE7-718B756682A1}"/>
              </a:ext>
            </a:extLst>
          </p:cNvPr>
          <p:cNvGrpSpPr/>
          <p:nvPr/>
        </p:nvGrpSpPr>
        <p:grpSpPr>
          <a:xfrm>
            <a:off x="4154639" y="2946107"/>
            <a:ext cx="1555238" cy="1552336"/>
            <a:chOff x="1269329" y="3504001"/>
            <a:chExt cx="1555238" cy="155233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073140-3CE5-9544-8EBE-7461F72412EB}"/>
                </a:ext>
              </a:extLst>
            </p:cNvPr>
            <p:cNvGrpSpPr/>
            <p:nvPr/>
          </p:nvGrpSpPr>
          <p:grpSpPr>
            <a:xfrm>
              <a:off x="1269329" y="3504003"/>
              <a:ext cx="1555238" cy="1552334"/>
              <a:chOff x="1269329" y="3504003"/>
              <a:chExt cx="1555238" cy="155233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36904E-3B12-B14C-B0DA-85FF63464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399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AEEFC-A6D5-2C49-AB01-F3D0C5DF2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231" y="3504003"/>
                <a:ext cx="776168" cy="77616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EB0533D-424F-CF4C-8379-0E62DCFE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9329" y="4280170"/>
                <a:ext cx="776167" cy="77616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F5DE4B2-2BF6-E845-8A34-2E820DA5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3889" y="4280168"/>
                <a:ext cx="776167" cy="77616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BBDBC-7E49-0A40-8741-64A114BBF7EA}"/>
                </a:ext>
              </a:extLst>
            </p:cNvPr>
            <p:cNvSpPr/>
            <p:nvPr/>
          </p:nvSpPr>
          <p:spPr>
            <a:xfrm>
              <a:off x="1276741" y="3504001"/>
              <a:ext cx="1536935" cy="155233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99775-3D18-3245-A9ED-85A6E41EAB2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1251" y="2837234"/>
            <a:ext cx="1102468" cy="4969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525A8E-9BCE-6E41-86BB-CB53B109EFCB}"/>
              </a:ext>
            </a:extLst>
          </p:cNvPr>
          <p:cNvSpPr txBox="1"/>
          <p:nvPr/>
        </p:nvSpPr>
        <p:spPr>
          <a:xfrm>
            <a:off x="4272043" y="3053465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R:112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G:26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5E7F5-2DF9-C545-A19A-98E11A0CDBA8}"/>
              </a:ext>
            </a:extLst>
          </p:cNvPr>
          <p:cNvSpPr txBox="1"/>
          <p:nvPr/>
        </p:nvSpPr>
        <p:spPr>
          <a:xfrm>
            <a:off x="4272043" y="3810276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R:188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G:56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C07FD5-21E8-1A48-9718-429A494CA532}"/>
              </a:ext>
            </a:extLst>
          </p:cNvPr>
          <p:cNvSpPr txBox="1"/>
          <p:nvPr/>
        </p:nvSpPr>
        <p:spPr>
          <a:xfrm>
            <a:off x="5009893" y="3050549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R:109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G:49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F2648-562B-6C4E-9A4B-BDF31A0AAAA8}"/>
              </a:ext>
            </a:extLst>
          </p:cNvPr>
          <p:cNvSpPr txBox="1"/>
          <p:nvPr/>
        </p:nvSpPr>
        <p:spPr>
          <a:xfrm>
            <a:off x="5047407" y="3784383"/>
            <a:ext cx="541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R:95</a:t>
            </a:r>
          </a:p>
          <a:p>
            <a:r>
              <a:rPr lang="en-US" sz="1100" b="1" dirty="0">
                <a:solidFill>
                  <a:srgbClr val="00B050"/>
                </a:solidFill>
              </a:rPr>
              <a:t>G:45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B:27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67B6B1-59C9-7445-A582-075667C8A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08" y="3334193"/>
            <a:ext cx="3252419" cy="1712425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</p:spTree>
    <p:extLst>
      <p:ext uri="{BB962C8B-B14F-4D97-AF65-F5344CB8AC3E}">
        <p14:creationId xmlns:p14="http://schemas.microsoft.com/office/powerpoint/2010/main" val="72768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1D2C33F-4182-074F-8008-C2AB6B6D6978}"/>
              </a:ext>
            </a:extLst>
          </p:cNvPr>
          <p:cNvSpPr/>
          <p:nvPr/>
        </p:nvSpPr>
        <p:spPr>
          <a:xfrm>
            <a:off x="235532" y="931165"/>
            <a:ext cx="4336467" cy="4146674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Channels </a:t>
            </a:r>
            <a:r>
              <a:rPr lang="en-US" dirty="0"/>
              <a:t>Colors</a:t>
            </a:r>
            <a:endParaRPr lang="en-US" dirty="0">
              <a:solidFill>
                <a:srgbClr val="0093B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17A79-2772-5C4F-A7F8-FE8836F8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5" y="1059335"/>
            <a:ext cx="3937000" cy="1314450"/>
          </a:xfrm>
          <a:prstGeom prst="rect">
            <a:avLst/>
          </a:prstGeom>
          <a:ln w="571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FD65F-F04A-4A4B-91FF-1FCD15AB485E}"/>
              </a:ext>
            </a:extLst>
          </p:cNvPr>
          <p:cNvSpPr txBox="1"/>
          <p:nvPr/>
        </p:nvSpPr>
        <p:spPr>
          <a:xfrm>
            <a:off x="1727820" y="2395943"/>
            <a:ext cx="421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4CF3B-7A5E-4045-A38D-6D3E6D02B7A6}"/>
              </a:ext>
            </a:extLst>
          </p:cNvPr>
          <p:cNvSpPr txBox="1"/>
          <p:nvPr/>
        </p:nvSpPr>
        <p:spPr>
          <a:xfrm>
            <a:off x="2589894" y="2405871"/>
            <a:ext cx="589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3CDE0-462B-0B4B-AF8D-F100E86D6C2D}"/>
              </a:ext>
            </a:extLst>
          </p:cNvPr>
          <p:cNvSpPr txBox="1"/>
          <p:nvPr/>
        </p:nvSpPr>
        <p:spPr>
          <a:xfrm>
            <a:off x="3641314" y="2438617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DBB1B-3CBA-DF48-BA47-90DB1FDF7BDF}"/>
              </a:ext>
            </a:extLst>
          </p:cNvPr>
          <p:cNvGrpSpPr/>
          <p:nvPr/>
        </p:nvGrpSpPr>
        <p:grpSpPr>
          <a:xfrm>
            <a:off x="748030" y="3092482"/>
            <a:ext cx="3569217" cy="1870874"/>
            <a:chOff x="5342550" y="2649845"/>
            <a:chExt cx="3569217" cy="18708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87E8B-1011-0148-9CF6-B38C1758F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60" b="4202"/>
            <a:stretch/>
          </p:blipFill>
          <p:spPr>
            <a:xfrm>
              <a:off x="5929630" y="2875710"/>
              <a:ext cx="1801343" cy="1645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F23CB-9F57-4C4D-9D1A-E94E020E157B}"/>
                </a:ext>
              </a:extLst>
            </p:cNvPr>
            <p:cNvSpPr txBox="1"/>
            <p:nvPr/>
          </p:nvSpPr>
          <p:spPr>
            <a:xfrm>
              <a:off x="6474274" y="264984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255,0,0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EC884-E4F0-9B43-AD52-13C714BCF945}"/>
                </a:ext>
              </a:extLst>
            </p:cNvPr>
            <p:cNvSpPr txBox="1"/>
            <p:nvPr/>
          </p:nvSpPr>
          <p:spPr>
            <a:xfrm>
              <a:off x="7620728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0,0,255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87410-BAB4-F846-8640-6722BCCB72D4}"/>
                </a:ext>
              </a:extLst>
            </p:cNvPr>
            <p:cNvSpPr txBox="1"/>
            <p:nvPr/>
          </p:nvSpPr>
          <p:spPr>
            <a:xfrm>
              <a:off x="5342550" y="3619235"/>
              <a:ext cx="712054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0,255,0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51AD7F-72F7-D943-BF72-6090CCDBBB95}"/>
                </a:ext>
              </a:extLst>
            </p:cNvPr>
            <p:cNvSpPr txBox="1"/>
            <p:nvPr/>
          </p:nvSpPr>
          <p:spPr>
            <a:xfrm>
              <a:off x="7847052" y="3984149"/>
              <a:ext cx="1064715" cy="300082"/>
            </a:xfrm>
            <a:prstGeom prst="rect">
              <a:avLst/>
            </a:prstGeom>
            <a:noFill/>
            <a:ln>
              <a:solidFill>
                <a:srgbClr val="0093B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255,255,255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C5B19-52BE-F047-8738-4CDA6E419AF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6900153" y="3826341"/>
              <a:ext cx="946899" cy="307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A10E306-2101-DB43-8ED1-6E247B2A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093" y="1451297"/>
            <a:ext cx="3795775" cy="3125530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B583E3-C8B6-BA46-A4CD-037D236C415F}"/>
              </a:ext>
            </a:extLst>
          </p:cNvPr>
          <p:cNvSpPr txBox="1"/>
          <p:nvPr/>
        </p:nvSpPr>
        <p:spPr>
          <a:xfrm>
            <a:off x="6647234" y="1197381"/>
            <a:ext cx="1975926" cy="507831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many for loops…</a:t>
            </a:r>
          </a:p>
          <a:p>
            <a:r>
              <a:rPr lang="en-US" dirty="0"/>
              <a:t>ripe for GPU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502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DDDC70-3A5D-7846-ACD8-2D1D47AD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58" y="245364"/>
            <a:ext cx="11210544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93B3"/>
                </a:solidFill>
              </a:rPr>
              <a:t>Image Pyramids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D3C-2EC8-D241-9EF1-61508557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1034901"/>
            <a:ext cx="3415219" cy="307369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5EC0A-8E2D-3543-9C5F-82DE9434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18" y="3748391"/>
            <a:ext cx="6110723" cy="127108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EB1-BE28-A140-9071-07EF5477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47" y="124022"/>
            <a:ext cx="4237796" cy="2884927"/>
          </a:xfrm>
          <a:prstGeom prst="rect">
            <a:avLst/>
          </a:prstGeom>
          <a:ln w="57150">
            <a:solidFill>
              <a:srgbClr val="0093B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09EC5-8198-B547-90AD-6D042179551C}"/>
              </a:ext>
            </a:extLst>
          </p:cNvPr>
          <p:cNvSpPr txBox="1"/>
          <p:nvPr/>
        </p:nvSpPr>
        <p:spPr>
          <a:xfrm>
            <a:off x="3616230" y="2853709"/>
            <a:ext cx="4963565" cy="707886"/>
          </a:xfrm>
          <a:prstGeom prst="rect">
            <a:avLst/>
          </a:prstGeom>
          <a:solidFill>
            <a:schemeClr val="bg1"/>
          </a:solidFill>
          <a:ln w="57150">
            <a:solidFill>
              <a:srgbClr val="0093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looped computations; embarrassingly parallel</a:t>
            </a:r>
          </a:p>
          <a:p>
            <a:r>
              <a:rPr lang="en-US" sz="2000" dirty="0"/>
              <a:t>order of magnitudes faster with </a:t>
            </a:r>
            <a:r>
              <a:rPr lang="en-US" sz="2000" b="1" dirty="0">
                <a:solidFill>
                  <a:srgbClr val="75222E"/>
                </a:solidFill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35736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58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6ACC832CDE74E81E919FD64E759E4" ma:contentTypeVersion="7" ma:contentTypeDescription="Create a new document." ma:contentTypeScope="" ma:versionID="86d6b66e5c00cb3f5b25f34eb151e1dc">
  <xsd:schema xmlns:xsd="http://www.w3.org/2001/XMLSchema" xmlns:xs="http://www.w3.org/2001/XMLSchema" xmlns:p="http://schemas.microsoft.com/office/2006/metadata/properties" xmlns:ns2="4f817cff-8d3b-4fa6-b3b6-d086f70513b2" xmlns:ns3="b60f1910-8ab7-4be7-af29-071f9b584098" xmlns:ns4="bbd205e9-e33f-430d-9e03-3bc5c0ffa7ce" targetNamespace="http://schemas.microsoft.com/office/2006/metadata/properties" ma:root="true" ma:fieldsID="1bbc947151fbd9ea69e3e77238da54eb" ns2:_="" ns3:_="" ns4:_="">
    <xsd:import namespace="4f817cff-8d3b-4fa6-b3b6-d086f70513b2"/>
    <xsd:import namespace="b60f1910-8ab7-4be7-af29-071f9b584098"/>
    <xsd:import namespace="bbd205e9-e33f-430d-9e03-3bc5c0ffa7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17cff-8d3b-4fa6-b3b6-d086f705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f1910-8ab7-4be7-af29-071f9b58409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205e9-e33f-430d-9e03-3bc5c0ffa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A87DF-B364-4737-9644-54B3F592DA0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60f1910-8ab7-4be7-af29-071f9b58409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d205e9-e33f-430d-9e03-3bc5c0ffa7ce"/>
    <ds:schemaRef ds:uri="4f817cff-8d3b-4fa6-b3b6-d086f70513b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BAB5F73-86A5-4BDF-8004-957AD91376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537EB6-00EC-452E-BF45-3E2DB1CC9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17cff-8d3b-4fa6-b3b6-d086f70513b2"/>
    <ds:schemaRef ds:uri="b60f1910-8ab7-4be7-af29-071f9b584098"/>
    <ds:schemaRef ds:uri="bbd205e9-e33f-430d-9e03-3bc5c0ffa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2316</TotalTime>
  <Words>747</Words>
  <Application>Microsoft Macintosh PowerPoint</Application>
  <PresentationFormat>On-screen Show (16:9)</PresentationFormat>
  <Paragraphs>215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Avenir Black</vt:lpstr>
      <vt:lpstr>Avenir Roman</vt:lpstr>
      <vt:lpstr>Calibri</vt:lpstr>
      <vt:lpstr>Calibri Light</vt:lpstr>
      <vt:lpstr>Wingdings 2</vt:lpstr>
      <vt:lpstr>Office Theme</vt:lpstr>
      <vt:lpstr>Hortonworks Presentation Template</vt:lpstr>
      <vt:lpstr>Artificial Intelligence         Model Boosting w/out Code</vt:lpstr>
      <vt:lpstr>Customer Problems</vt:lpstr>
      <vt:lpstr>Object Detection w/ Fast Feature Pyramids</vt:lpstr>
      <vt:lpstr>14 dense pages            https://eeexplore.ieee.org/xpl</vt:lpstr>
      <vt:lpstr>Pictographically Explained</vt:lpstr>
      <vt:lpstr>What is a digital image?</vt:lpstr>
      <vt:lpstr>Matrix of Pixels</vt:lpstr>
      <vt:lpstr>Channels Colors</vt:lpstr>
      <vt:lpstr>Image Pyramids</vt:lpstr>
      <vt:lpstr>Channels Gradients</vt:lpstr>
      <vt:lpstr>Another Gradient Explanation</vt:lpstr>
      <vt:lpstr>Gradient Calculations</vt:lpstr>
      <vt:lpstr>AdaBoost Ensemble Weighted Decision Trees</vt:lpstr>
      <vt:lpstr>AdaBoost Ensemble Weighted Decision Trees</vt:lpstr>
      <vt:lpstr>Non-Maximal Suppression</vt:lpstr>
      <vt:lpstr>Give me an ‘easy button’         </vt:lpstr>
      <vt:lpstr>Jupyter Notebook Proof-of-Concept</vt:lpstr>
      <vt:lpstr>PowerPoint Presentation</vt:lpstr>
      <vt:lpstr>PowerPoint Presentation</vt:lpstr>
      <vt:lpstr>Convolution – kernel applied to pixels</vt:lpstr>
      <vt:lpstr>Questions?                   Me too.</vt:lpstr>
      <vt:lpstr>Convolution – kernel applied to pixels</vt:lpstr>
      <vt:lpstr>Common Kernels</vt:lpstr>
      <vt:lpstr>Edge Detection – remove neighbor color</vt:lpstr>
      <vt:lpstr>Color Space</vt:lpstr>
      <vt:lpstr>Histogram discretization | binning</vt:lpstr>
      <vt:lpstr>AdaBoost</vt:lpstr>
      <vt:lpstr>Terms &amp; Abbreviations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Boosting w/out Code</dc:title>
  <dc:creator>William Hill</dc:creator>
  <cp:lastModifiedBy>William Hill</cp:lastModifiedBy>
  <cp:revision>207</cp:revision>
  <dcterms:created xsi:type="dcterms:W3CDTF">2019-02-25T19:12:34Z</dcterms:created>
  <dcterms:modified xsi:type="dcterms:W3CDTF">2019-03-03T17:15:14Z</dcterms:modified>
</cp:coreProperties>
</file>